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1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10" Type="http://schemas.openxmlformats.org/officeDocument/2006/relationships/customXml" Target="../customXml/item3.xml"/><Relationship Id="rId4" Type="http://schemas.openxmlformats.org/officeDocument/2006/relationships/presProps" Target="presProps.xml"/><Relationship Id="rId9" Type="http://schemas.openxmlformats.org/officeDocument/2006/relationships/customXml" Target="../customXml/item2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prbo.org\Data\Home\Petaluma\rbradley\Documents\PRBO\ASSP%20Wing%20Summary.xls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\\prbo.org\Data\Home\Petaluma\rbradley\Documents\PRBO\ASSP%20Wing%20Summary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title>
      <c:tx>
        <c:rich>
          <a:bodyPr/>
          <a:lstStyle/>
          <a:p>
            <a:pPr>
              <a:defRPr/>
            </a:pPr>
            <a:r>
              <a:rPr lang="en-US"/>
              <a:t>Monthly</a:t>
            </a:r>
            <a:r>
              <a:rPr lang="en-US" baseline="0"/>
              <a:t> Owl Predation as % of annual ASSP predation 2003-2011</a:t>
            </a:r>
            <a:endParaRPr lang="en-US"/>
          </a:p>
        </c:rich>
      </c:tx>
      <c:layout/>
    </c:title>
    <c:plotArea>
      <c:layout/>
      <c:lineChart>
        <c:grouping val="standard"/>
        <c:ser>
          <c:idx val="0"/>
          <c:order val="0"/>
          <c:tx>
            <c:strRef>
              <c:f>'Owl predation phenology'!$B$32</c:f>
              <c:strCache>
                <c:ptCount val="1"/>
                <c:pt idx="0">
                  <c:v>Annual Prop</c:v>
                </c:pt>
              </c:strCache>
            </c:strRef>
          </c:tx>
          <c:marker>
            <c:symbol val="none"/>
          </c:marker>
          <c:errBars>
            <c:errDir val="y"/>
            <c:errBarType val="both"/>
            <c:errValType val="cust"/>
            <c:plus>
              <c:numRef>
                <c:f>'Owl predation phenology'!$C$33:$C$44</c:f>
                <c:numCache>
                  <c:formatCode>General</c:formatCode>
                  <c:ptCount val="12"/>
                  <c:pt idx="0">
                    <c:v>2.0932087551332114E-2</c:v>
                  </c:pt>
                  <c:pt idx="1">
                    <c:v>5.783825295334858E-2</c:v>
                  </c:pt>
                  <c:pt idx="2">
                    <c:v>0.13611328415378698</c:v>
                  </c:pt>
                  <c:pt idx="3">
                    <c:v>5.0179450796106632E-2</c:v>
                  </c:pt>
                  <c:pt idx="4">
                    <c:v>2.0291315839451915E-2</c:v>
                  </c:pt>
                  <c:pt idx="5">
                    <c:v>7.9297029833567921E-3</c:v>
                  </c:pt>
                  <c:pt idx="6">
                    <c:v>6.8060760559200094E-3</c:v>
                  </c:pt>
                  <c:pt idx="7">
                    <c:v>6.802721088435373E-3</c:v>
                  </c:pt>
                  <c:pt idx="8">
                    <c:v>0</c:v>
                  </c:pt>
                  <c:pt idx="9">
                    <c:v>0</c:v>
                  </c:pt>
                  <c:pt idx="10">
                    <c:v>1.9047619047619048E-3</c:v>
                  </c:pt>
                  <c:pt idx="11">
                    <c:v>0</c:v>
                  </c:pt>
                </c:numCache>
              </c:numRef>
            </c:plus>
            <c:minus>
              <c:numRef>
                <c:f>'Owl predation phenology'!$C$33:$C$44</c:f>
                <c:numCache>
                  <c:formatCode>General</c:formatCode>
                  <c:ptCount val="12"/>
                  <c:pt idx="0">
                    <c:v>2.0932087551332114E-2</c:v>
                  </c:pt>
                  <c:pt idx="1">
                    <c:v>5.783825295334858E-2</c:v>
                  </c:pt>
                  <c:pt idx="2">
                    <c:v>0.13611328415378698</c:v>
                  </c:pt>
                  <c:pt idx="3">
                    <c:v>5.0179450796106632E-2</c:v>
                  </c:pt>
                  <c:pt idx="4">
                    <c:v>2.0291315839451915E-2</c:v>
                  </c:pt>
                  <c:pt idx="5">
                    <c:v>7.9297029833567921E-3</c:v>
                  </c:pt>
                  <c:pt idx="6">
                    <c:v>6.8060760559200094E-3</c:v>
                  </c:pt>
                  <c:pt idx="7">
                    <c:v>6.802721088435373E-3</c:v>
                  </c:pt>
                  <c:pt idx="8">
                    <c:v>0</c:v>
                  </c:pt>
                  <c:pt idx="9">
                    <c:v>0</c:v>
                  </c:pt>
                  <c:pt idx="10">
                    <c:v>1.9047619047619048E-3</c:v>
                  </c:pt>
                  <c:pt idx="11">
                    <c:v>0</c:v>
                  </c:pt>
                </c:numCache>
              </c:numRef>
            </c:minus>
            <c:spPr>
              <a:ln w="3175">
                <a:solidFill>
                  <a:srgbClr val="000000"/>
                </a:solidFill>
                <a:prstDash val="solid"/>
              </a:ln>
            </c:spPr>
          </c:errBars>
          <c:cat>
            <c:strRef>
              <c:f>'Owl predation phenology'!$A$33:$A$44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'Owl predation phenology'!$B$33:$B$44</c:f>
              <c:numCache>
                <c:formatCode>0.00%</c:formatCode>
                <c:ptCount val="12"/>
                <c:pt idx="0">
                  <c:v>1.9740645263093732E-2</c:v>
                </c:pt>
                <c:pt idx="1">
                  <c:v>5.388323248955728E-2</c:v>
                </c:pt>
                <c:pt idx="2">
                  <c:v>0.21341956895077951</c:v>
                </c:pt>
                <c:pt idx="3">
                  <c:v>0.1142566558145398</c:v>
                </c:pt>
                <c:pt idx="4">
                  <c:v>1.9177433058034567E-2</c:v>
                </c:pt>
                <c:pt idx="5">
                  <c:v>3.1148587179382734E-3</c:v>
                </c:pt>
                <c:pt idx="6">
                  <c:v>2.8432789350627988E-3</c:v>
                </c:pt>
                <c:pt idx="7">
                  <c:v>2.2675736961451243E-3</c:v>
                </c:pt>
                <c:pt idx="8">
                  <c:v>0</c:v>
                </c:pt>
                <c:pt idx="9">
                  <c:v>0</c:v>
                </c:pt>
                <c:pt idx="10">
                  <c:v>6.3492063492063492E-4</c:v>
                </c:pt>
                <c:pt idx="11">
                  <c:v>0</c:v>
                </c:pt>
              </c:numCache>
            </c:numRef>
          </c:val>
        </c:ser>
        <c:marker val="1"/>
        <c:axId val="70166016"/>
        <c:axId val="70282240"/>
      </c:lineChart>
      <c:catAx>
        <c:axId val="70166016"/>
        <c:scaling>
          <c:orientation val="minMax"/>
        </c:scaling>
        <c:axPos val="b"/>
        <c:numFmt formatCode="General" sourceLinked="1"/>
        <c:tickLblPos val="nextTo"/>
        <c:crossAx val="70282240"/>
        <c:crosses val="autoZero"/>
        <c:auto val="1"/>
        <c:lblAlgn val="ctr"/>
        <c:lblOffset val="100"/>
      </c:catAx>
      <c:valAx>
        <c:axId val="70282240"/>
        <c:scaling>
          <c:orientation val="minMax"/>
        </c:scaling>
        <c:axPos val="l"/>
        <c:majorGridlines/>
        <c:numFmt formatCode="0.00%" sourceLinked="1"/>
        <c:tickLblPos val="nextTo"/>
        <c:crossAx val="70166016"/>
        <c:crosses val="autoZero"/>
        <c:crossBetween val="between"/>
      </c:valAx>
    </c:plotArea>
    <c:legend>
      <c:legendPos val="r"/>
      <c:layout/>
    </c:legend>
    <c:plotVisOnly val="1"/>
    <c:dispBlanksAs val="gap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title>
      <c:tx>
        <c:rich>
          <a:bodyPr/>
          <a:lstStyle/>
          <a:p>
            <a:pPr>
              <a:defRPr/>
            </a:pPr>
            <a:r>
              <a:rPr lang="en-US"/>
              <a:t>Owl</a:t>
            </a:r>
            <a:r>
              <a:rPr lang="en-US" baseline="0"/>
              <a:t> predation as % of monthly  </a:t>
            </a:r>
          </a:p>
          <a:p>
            <a:pPr>
              <a:defRPr/>
            </a:pPr>
            <a:r>
              <a:rPr lang="en-US" baseline="0"/>
              <a:t>ASSP predation 2003-2011</a:t>
            </a:r>
            <a:endParaRPr lang="en-US"/>
          </a:p>
        </c:rich>
      </c:tx>
      <c:layout>
        <c:manualLayout>
          <c:xMode val="edge"/>
          <c:yMode val="edge"/>
          <c:x val="0.11595822397200349"/>
          <c:y val="2.7777777777777801E-2"/>
        </c:manualLayout>
      </c:layout>
    </c:title>
    <c:plotArea>
      <c:layout/>
      <c:lineChart>
        <c:grouping val="standard"/>
        <c:ser>
          <c:idx val="0"/>
          <c:order val="0"/>
          <c:marker>
            <c:symbol val="none"/>
          </c:marker>
          <c:errBars>
            <c:errDir val="y"/>
            <c:errBarType val="both"/>
            <c:errValType val="cust"/>
            <c:plus>
              <c:numRef>
                <c:f>'Owl predation phenology'!$E$18:$E$29</c:f>
                <c:numCache>
                  <c:formatCode>General</c:formatCode>
                  <c:ptCount val="12"/>
                  <c:pt idx="0">
                    <c:v>6.8802091615380256E-2</c:v>
                  </c:pt>
                  <c:pt idx="1">
                    <c:v>0.34333388534015374</c:v>
                  </c:pt>
                  <c:pt idx="2">
                    <c:v>5.3238382227727463E-2</c:v>
                  </c:pt>
                  <c:pt idx="3">
                    <c:v>0.14870736419438302</c:v>
                  </c:pt>
                  <c:pt idx="4">
                    <c:v>0.10963489434102579</c:v>
                  </c:pt>
                  <c:pt idx="5">
                    <c:v>4.1628387681400349E-2</c:v>
                  </c:pt>
                  <c:pt idx="6">
                    <c:v>7.6263926970274079E-2</c:v>
                  </c:pt>
                  <c:pt idx="7">
                    <c:v>0.12598815766974242</c:v>
                  </c:pt>
                  <c:pt idx="8">
                    <c:v>0</c:v>
                  </c:pt>
                </c:numCache>
              </c:numRef>
            </c:plus>
            <c:minus>
              <c:numRef>
                <c:f>'Owl predation phenology'!$E$18:$E$29</c:f>
                <c:numCache>
                  <c:formatCode>General</c:formatCode>
                  <c:ptCount val="12"/>
                  <c:pt idx="0">
                    <c:v>6.8802091615380256E-2</c:v>
                  </c:pt>
                  <c:pt idx="1">
                    <c:v>0.34333388534015374</c:v>
                  </c:pt>
                  <c:pt idx="2">
                    <c:v>5.3238382227727463E-2</c:v>
                  </c:pt>
                  <c:pt idx="3">
                    <c:v>0.14870736419438302</c:v>
                  </c:pt>
                  <c:pt idx="4">
                    <c:v>0.10963489434102579</c:v>
                  </c:pt>
                  <c:pt idx="5">
                    <c:v>4.1628387681400349E-2</c:v>
                  </c:pt>
                  <c:pt idx="6">
                    <c:v>7.6263926970274079E-2</c:v>
                  </c:pt>
                  <c:pt idx="7">
                    <c:v>0.12598815766974242</c:v>
                  </c:pt>
                  <c:pt idx="8">
                    <c:v>0</c:v>
                  </c:pt>
                </c:numCache>
              </c:numRef>
            </c:minus>
            <c:spPr>
              <a:ln w="3175">
                <a:solidFill>
                  <a:srgbClr val="000000"/>
                </a:solidFill>
                <a:prstDash val="solid"/>
              </a:ln>
            </c:spPr>
          </c:errBars>
          <c:cat>
            <c:strRef>
              <c:f>'Owl predation phenology'!$A$18:$A$29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'Owl predation phenology'!$B$18:$B$29</c:f>
              <c:numCache>
                <c:formatCode>0.00%</c:formatCode>
                <c:ptCount val="12"/>
                <c:pt idx="0">
                  <c:v>0.96923076923076912</c:v>
                </c:pt>
                <c:pt idx="1">
                  <c:v>0.83232009925558315</c:v>
                </c:pt>
                <c:pt idx="2">
                  <c:v>0.91810332497867231</c:v>
                </c:pt>
                <c:pt idx="3">
                  <c:v>0.58994527973022604</c:v>
                </c:pt>
                <c:pt idx="4">
                  <c:v>0.10070641345779506</c:v>
                </c:pt>
                <c:pt idx="5">
                  <c:v>1.7255892255892257E-2</c:v>
                </c:pt>
                <c:pt idx="6">
                  <c:v>3.7654320987654324E-2</c:v>
                </c:pt>
                <c:pt idx="7">
                  <c:v>4.7619047619047616E-2</c:v>
                </c:pt>
                <c:pt idx="8">
                  <c:v>0</c:v>
                </c:pt>
              </c:numCache>
            </c:numRef>
          </c:val>
        </c:ser>
        <c:marker val="1"/>
        <c:axId val="45196416"/>
        <c:axId val="45202048"/>
      </c:lineChart>
      <c:catAx>
        <c:axId val="45196416"/>
        <c:scaling>
          <c:orientation val="minMax"/>
        </c:scaling>
        <c:axPos val="b"/>
        <c:numFmt formatCode="General" sourceLinked="1"/>
        <c:tickLblPos val="nextTo"/>
        <c:crossAx val="45202048"/>
        <c:crosses val="autoZero"/>
        <c:auto val="1"/>
        <c:lblAlgn val="ctr"/>
        <c:lblOffset val="100"/>
      </c:catAx>
      <c:valAx>
        <c:axId val="45202048"/>
        <c:scaling>
          <c:orientation val="minMax"/>
          <c:min val="-0.2"/>
        </c:scaling>
        <c:axPos val="l"/>
        <c:majorGridlines/>
        <c:numFmt formatCode="0.00%" sourceLinked="1"/>
        <c:tickLblPos val="nextTo"/>
        <c:crossAx val="45196416"/>
        <c:crosses val="autoZero"/>
        <c:crossBetween val="between"/>
      </c:valAx>
    </c:plotArea>
    <c:legend>
      <c:legendPos val="r"/>
      <c:layout/>
    </c:legend>
    <c:plotVisOnly val="1"/>
    <c:dispBlanksAs val="gap"/>
  </c:chart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E8364-DAC5-4571-8F61-7B183335D1C6}" type="datetimeFigureOut">
              <a:rPr lang="en-US" smtClean="0"/>
              <a:t>10/14/2011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21DFF-760C-458E-A8E4-0B029F1D69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E8364-DAC5-4571-8F61-7B183335D1C6}" type="datetimeFigureOut">
              <a:rPr lang="en-US" smtClean="0"/>
              <a:t>10/14/2011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21DFF-760C-458E-A8E4-0B029F1D69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E8364-DAC5-4571-8F61-7B183335D1C6}" type="datetimeFigureOut">
              <a:rPr lang="en-US" smtClean="0"/>
              <a:t>10/14/2011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21DFF-760C-458E-A8E4-0B029F1D69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E8364-DAC5-4571-8F61-7B183335D1C6}" type="datetimeFigureOut">
              <a:rPr lang="en-US" smtClean="0"/>
              <a:t>10/14/2011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21DFF-760C-458E-A8E4-0B029F1D69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E8364-DAC5-4571-8F61-7B183335D1C6}" type="datetimeFigureOut">
              <a:rPr lang="en-US" smtClean="0"/>
              <a:t>10/14/2011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21DFF-760C-458E-A8E4-0B029F1D69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E8364-DAC5-4571-8F61-7B183335D1C6}" type="datetimeFigureOut">
              <a:rPr lang="en-US" smtClean="0"/>
              <a:t>10/14/2011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21DFF-760C-458E-A8E4-0B029F1D69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E8364-DAC5-4571-8F61-7B183335D1C6}" type="datetimeFigureOut">
              <a:rPr lang="en-US" smtClean="0"/>
              <a:t>10/14/2011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21DFF-760C-458E-A8E4-0B029F1D69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E8364-DAC5-4571-8F61-7B183335D1C6}" type="datetimeFigureOut">
              <a:rPr lang="en-US" smtClean="0"/>
              <a:t>10/14/2011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21DFF-760C-458E-A8E4-0B029F1D69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E8364-DAC5-4571-8F61-7B183335D1C6}" type="datetimeFigureOut">
              <a:rPr lang="en-US" smtClean="0"/>
              <a:t>10/14/2011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21DFF-760C-458E-A8E4-0B029F1D69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E8364-DAC5-4571-8F61-7B183335D1C6}" type="datetimeFigureOut">
              <a:rPr lang="en-US" smtClean="0"/>
              <a:t>10/14/2011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21DFF-760C-458E-A8E4-0B029F1D69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5E8364-DAC5-4571-8F61-7B183335D1C6}" type="datetimeFigureOut">
              <a:rPr lang="en-US" smtClean="0"/>
              <a:t>10/14/2011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C21DFF-760C-458E-A8E4-0B029F1D69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5E8364-DAC5-4571-8F61-7B183335D1C6}" type="datetimeFigureOut">
              <a:rPr lang="en-US" smtClean="0"/>
              <a:t>10/14/2011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C21DFF-760C-458E-A8E4-0B029F1D69E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DDD41E5DE9D9E43B625B7CF9A5F215D" ma:contentTypeVersion="23" ma:contentTypeDescription="Create a new document." ma:contentTypeScope="" ma:versionID="21fedb4235fd11ddedd8560a968c90de">
  <xsd:schema xmlns:xsd="http://www.w3.org/2001/XMLSchema" xmlns:xs="http://www.w3.org/2001/XMLSchema" xmlns:p="http://schemas.microsoft.com/office/2006/metadata/properties" xmlns:ns1="http://schemas.microsoft.com/sharepoint/v3" xmlns:ns2="2b8eca42-bbaa-4602-a2b4-1626cec75391" xmlns:ns3="73e730c6-7d16-4a80-8d56-95fe64f6fbb0" xmlns:ns4="31062a0d-ede8-4112-b4bb-00a9c1bc8e16" targetNamespace="http://schemas.microsoft.com/office/2006/metadata/properties" ma:root="true" ma:fieldsID="09c40e5dfb9f7ecbb72bbd5c7ea417ad" ns1:_="" ns2:_="" ns3:_="" ns4:_="">
    <xsd:import namespace="http://schemas.microsoft.com/sharepoint/v3"/>
    <xsd:import namespace="2b8eca42-bbaa-4602-a2b4-1626cec75391"/>
    <xsd:import namespace="73e730c6-7d16-4a80-8d56-95fe64f6fbb0"/>
    <xsd:import namespace="31062a0d-ede8-4112-b4bb-00a9c1bc8e16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Location" minOccurs="0"/>
                <xsd:element ref="ns1:_ip_UnifiedCompliancePolicyProperties" minOccurs="0"/>
                <xsd:element ref="ns1:_ip_UnifiedCompliancePolicyUIAction" minOccurs="0"/>
                <xsd:element ref="ns3:Notes2" minOccurs="0"/>
                <xsd:element ref="ns3:lcf76f155ced4ddcb4097134ff3c332f" minOccurs="0"/>
                <xsd:element ref="ns4:TaxCatchAll" minOccurs="0"/>
                <xsd:element ref="ns3:MediaLengthInSeconds" minOccurs="0"/>
                <xsd:element ref="ns3:ReviewedBy" minOccurs="0"/>
                <xsd:element ref="ns3:PotentialExemption" minOccurs="0"/>
                <xsd:element ref="ns3:Notes" minOccurs="0"/>
                <xsd:element ref="ns3:SenttoFOIACoordinator_x003f_" minOccurs="0"/>
                <xsd:element ref="ns3: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9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0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b8eca42-bbaa-4602-a2b4-1626cec75391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3e730c6-7d16-4a80-8d56-95fe64f6fbb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Notes2" ma:index="21" nillable="true" ma:displayName="Reviewed?" ma:default="No" ma:description="Notes about files" ma:format="Dropdown" ma:internalName="Notes2">
      <xsd:simpleType>
        <xsd:restriction base="dms:Choice">
          <xsd:enumeration value="No"/>
          <xsd:enumeration value="In Progress"/>
          <xsd:enumeration value="Yes"/>
        </xsd:restriction>
      </xsd:simpleType>
    </xsd:element>
    <xsd:element name="lcf76f155ced4ddcb4097134ff3c332f" ma:index="23" nillable="true" ma:taxonomy="true" ma:internalName="lcf76f155ced4ddcb4097134ff3c332f" ma:taxonomyFieldName="MediaServiceImageTags" ma:displayName="Image Tags" ma:readOnly="false" ma:fieldId="{5cf76f15-5ced-4ddc-b409-7134ff3c332f}" ma:taxonomyMulti="true" ma:sspId="9c5df3ad-b4e5-45d1-88c9-23db5f1fe618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LengthInSeconds" ma:index="25" nillable="true" ma:displayName="MediaLengthInSeconds" ma:hidden="true" ma:internalName="MediaLengthInSeconds" ma:readOnly="true">
      <xsd:simpleType>
        <xsd:restriction base="dms:Unknown"/>
      </xsd:simpleType>
    </xsd:element>
    <xsd:element name="ReviewedBy" ma:index="26" nillable="true" ma:displayName="Reviewed By" ma:format="Dropdown" ma:list="UserInfo" ma:SharePointGroup="0" ma:internalName="ReviewedBy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PotentialExemption" ma:index="27" nillable="true" ma:displayName="Potential Exemption" ma:format="Dropdown" ma:internalName="PotentialExemption">
      <xsd:simpleType>
        <xsd:restriction base="dms:Choice">
          <xsd:enumeration value="No"/>
          <xsd:enumeration value="Yes"/>
        </xsd:restriction>
      </xsd:simpleType>
    </xsd:element>
    <xsd:element name="Notes" ma:index="28" nillable="true" ma:displayName="Notes" ma:format="Dropdown" ma:internalName="Notes">
      <xsd:simpleType>
        <xsd:restriction base="dms:Text">
          <xsd:maxLength value="255"/>
        </xsd:restriction>
      </xsd:simpleType>
    </xsd:element>
    <xsd:element name="SenttoFOIACoordinator_x003f_" ma:index="29" nillable="true" ma:displayName="Sent to FOIA Coordinator?" ma:default="0" ma:description="copied to release folder" ma:format="Dropdown" ma:internalName="SenttoFOIACoordinator_x003f_">
      <xsd:simpleType>
        <xsd:restriction base="dms:Boolean"/>
      </xsd:simpleType>
    </xsd:element>
    <xsd:element name="Details" ma:index="30" nillable="true" ma:displayName="Details" ma:description="Sample project plan. Serves as a 'statement of work/contract' between planner and refuge staff" ma:format="Dropdown" ma:internalName="Details">
      <xsd:simpleType>
        <xsd:restriction base="dms:Text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1062a0d-ede8-4112-b4bb-00a9c1bc8e16" elementFormDefault="qualified">
    <xsd:import namespace="http://schemas.microsoft.com/office/2006/documentManagement/types"/>
    <xsd:import namespace="http://schemas.microsoft.com/office/infopath/2007/PartnerControls"/>
    <xsd:element name="TaxCatchAll" ma:index="24" nillable="true" ma:displayName="Taxonomy Catch All Column" ma:hidden="true" ma:list="{13851efe-1e36-4db9-a978-467e0449cebe}" ma:internalName="TaxCatchAll" ma:showField="CatchAllData" ma:web="2b8eca42-bbaa-4602-a2b4-1626cec7539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enttoFOIACoordinator_x003f_ xmlns="73e730c6-7d16-4a80-8d56-95fe64f6fbb0">false</SenttoFOIACoordinator_x003f_>
    <_ip_UnifiedCompliancePolicyUIAction xmlns="http://schemas.microsoft.com/sharepoint/v3" xsi:nil="true"/>
    <lcf76f155ced4ddcb4097134ff3c332f xmlns="73e730c6-7d16-4a80-8d56-95fe64f6fbb0">
      <Terms xmlns="http://schemas.microsoft.com/office/infopath/2007/PartnerControls"/>
    </lcf76f155ced4ddcb4097134ff3c332f>
    <Notes xmlns="73e730c6-7d16-4a80-8d56-95fe64f6fbb0" xsi:nil="true"/>
    <ReviewedBy xmlns="73e730c6-7d16-4a80-8d56-95fe64f6fbb0">
      <UserInfo>
        <DisplayName/>
        <AccountId xsi:nil="true"/>
        <AccountType/>
      </UserInfo>
    </ReviewedBy>
    <Details xmlns="73e730c6-7d16-4a80-8d56-95fe64f6fbb0" xsi:nil="true"/>
    <Notes2 xmlns="73e730c6-7d16-4a80-8d56-95fe64f6fbb0">No</Notes2>
    <PotentialExemption xmlns="73e730c6-7d16-4a80-8d56-95fe64f6fbb0" xsi:nil="true"/>
    <_ip_UnifiedCompliancePolicyProperties xmlns="http://schemas.microsoft.com/sharepoint/v3" xsi:nil="true"/>
    <TaxCatchAll xmlns="31062a0d-ede8-4112-b4bb-00a9c1bc8e16" xsi:nil="true"/>
  </documentManagement>
</p:properties>
</file>

<file path=customXml/itemProps1.xml><?xml version="1.0" encoding="utf-8"?>
<ds:datastoreItem xmlns:ds="http://schemas.openxmlformats.org/officeDocument/2006/customXml" ds:itemID="{85ECE696-D6B3-4EF9-8CE4-D3D28A3CEA77}"/>
</file>

<file path=customXml/itemProps2.xml><?xml version="1.0" encoding="utf-8"?>
<ds:datastoreItem xmlns:ds="http://schemas.openxmlformats.org/officeDocument/2006/customXml" ds:itemID="{4BE8520C-960A-4D70-ACB6-82A64F98BE41}"/>
</file>

<file path=customXml/itemProps3.xml><?xml version="1.0" encoding="utf-8"?>
<ds:datastoreItem xmlns:ds="http://schemas.openxmlformats.org/officeDocument/2006/customXml" ds:itemID="{8A8A7969-3973-4E65-A1F3-8A04B9CDC059}"/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19</Words>
  <Application>Microsoft Office PowerPoint</Application>
  <PresentationFormat>On-screen Show (4:3)</PresentationFormat>
  <Paragraphs>3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Slide 1</vt:lpstr>
      <vt:lpstr>Slide 2</vt:lpstr>
    </vt:vector>
  </TitlesOfParts>
  <Company>PRBO Conservation Science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PRBO Staff</dc:creator>
  <cp:lastModifiedBy>PRBO Staff</cp:lastModifiedBy>
  <cp:revision>1</cp:revision>
  <dcterms:created xsi:type="dcterms:W3CDTF">2011-10-14T20:31:40Z</dcterms:created>
  <dcterms:modified xsi:type="dcterms:W3CDTF">2011-10-14T20:36:01Z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0x0101009DDD41E5DE9D9E43B625B7CF9A5F215D</vt:lpwstr>
  </property>
  <property fmtid="{D5CDD505-2E9C-101B-9397-08002B2CF9AE}" pid="3" name="Order">
    <vt:r8>463300</vt:r8>
  </property>
  <property fmtid="{D5CDD505-2E9C-101B-9397-08002B2CF9AE}" pid="4" name="_ExtendedDescription">
    <vt:lpwstr/>
  </property>
  <property fmtid="{D5CDD505-2E9C-101B-9397-08002B2CF9AE}" pid="5" name="TriggerFlowInfo">
    <vt:lpwstr/>
  </property>
  <property fmtid="{D5CDD505-2E9C-101B-9397-08002B2CF9AE}" pid="6" name="_SourceUrl">
    <vt:lpwstr/>
  </property>
  <property fmtid="{D5CDD505-2E9C-101B-9397-08002B2CF9AE}" pid="7" name="_SharedFileIndex">
    <vt:lpwstr/>
  </property>
  <property fmtid="{D5CDD505-2E9C-101B-9397-08002B2CF9AE}" pid="8" name="ComplianceAssetId">
    <vt:lpwstr/>
  </property>
  <property fmtid="{D5CDD505-2E9C-101B-9397-08002B2CF9AE}" pid="9" name="xd_Signature">
    <vt:bool>false</vt:bool>
  </property>
  <property fmtid="{D5CDD505-2E9C-101B-9397-08002B2CF9AE}" pid="10" name="xd_ProgID">
    <vt:lpwstr/>
  </property>
  <property fmtid="{D5CDD505-2E9C-101B-9397-08002B2CF9AE}" pid="11" name="TemplateUrl">
    <vt:lpwstr/>
  </property>
  <property fmtid="{D5CDD505-2E9C-101B-9397-08002B2CF9AE}" pid="12" name="Reviewed By?">
    <vt:lpwstr/>
  </property>
  <property fmtid="{D5CDD505-2E9C-101B-9397-08002B2CF9AE}" pid="13" name="Reviewed?">
    <vt:bool>false</vt:bool>
  </property>
</Properties>
</file>